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89" r:id="rId4"/>
    <p:sldId id="267" r:id="rId6"/>
    <p:sldId id="305" r:id="rId7"/>
    <p:sldId id="313" r:id="rId8"/>
    <p:sldId id="314" r:id="rId9"/>
    <p:sldId id="315" r:id="rId10"/>
    <p:sldId id="29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9A6802F3-DF6F-431E-B59B-B740A4DFB626}">
          <p14:sldIdLst>
            <p14:sldId id="289"/>
            <p14:sldId id="267"/>
            <p14:sldId id="305"/>
            <p14:sldId id="313"/>
            <p14:sldId id="314"/>
            <p14:sldId id="315"/>
            <p14:sldId id="293"/>
          </p14:sldIdLst>
        </p14:section>
        <p14:section name="使用技巧" id="{6FE33AF1-5061-41A8-B0E8-B7E8D44B372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A6F18"/>
    <a:srgbClr val="FA602E"/>
    <a:srgbClr val="EF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61" autoAdjust="0"/>
    <p:restoredTop sz="94660"/>
  </p:normalViewPr>
  <p:slideViewPr>
    <p:cSldViewPr snapToGrid="0">
      <p:cViewPr varScale="1">
        <p:scale>
          <a:sx n="65" d="100"/>
          <a:sy n="65" d="100"/>
        </p:scale>
        <p:origin x="45" y="246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7C383-9902-4B91-BCC7-D7FFFB8E1AE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7AD7D-0E09-4B57-B07E-A14B71E210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Relationship Id="rId3" Type="http://schemas.openxmlformats.org/officeDocument/2006/relationships/image" Target="../media/image14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116254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822859" y="2419272"/>
            <a:ext cx="854628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9" y="2568935"/>
            <a:ext cx="8546282" cy="39156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rPr lang="en-US" altLang="zh-CN"/>
              <a:t>SIMPLE BUSINESS ANNUAL SUMMARY COMMON TEMPLATE</a:t>
            </a:r>
            <a:endParaRPr lang="en-US" altLang="zh-CN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60" y="1377564"/>
            <a:ext cx="8546282" cy="92333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54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简约商务年度总结通用模板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129360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256305" y="1905322"/>
            <a:ext cx="3679390" cy="3679390"/>
          </a:xfrm>
          <a:custGeom>
            <a:avLst/>
            <a:gdLst>
              <a:gd name="connsiteX0" fmla="*/ 1839695 w 3679390"/>
              <a:gd name="connsiteY0" fmla="*/ 0 h 3679390"/>
              <a:gd name="connsiteX1" fmla="*/ 3679390 w 3679390"/>
              <a:gd name="connsiteY1" fmla="*/ 1839695 h 3679390"/>
              <a:gd name="connsiteX2" fmla="*/ 1839695 w 3679390"/>
              <a:gd name="connsiteY2" fmla="*/ 3679390 h 3679390"/>
              <a:gd name="connsiteX3" fmla="*/ 0 w 3679390"/>
              <a:gd name="connsiteY3" fmla="*/ 1839695 h 3679390"/>
              <a:gd name="connsiteX4" fmla="*/ 1839695 w 3679390"/>
              <a:gd name="connsiteY4" fmla="*/ 0 h 36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9390" h="3679390">
                <a:moveTo>
                  <a:pt x="1839695" y="0"/>
                </a:moveTo>
                <a:cubicBezTo>
                  <a:pt x="2855730" y="0"/>
                  <a:pt x="3679390" y="823660"/>
                  <a:pt x="3679390" y="1839695"/>
                </a:cubicBezTo>
                <a:cubicBezTo>
                  <a:pt x="3679390" y="2855730"/>
                  <a:pt x="2855730" y="3679390"/>
                  <a:pt x="1839695" y="3679390"/>
                </a:cubicBezTo>
                <a:cubicBezTo>
                  <a:pt x="823660" y="3679390"/>
                  <a:pt x="0" y="2855730"/>
                  <a:pt x="0" y="1839695"/>
                </a:cubicBezTo>
                <a:cubicBezTo>
                  <a:pt x="0" y="823660"/>
                  <a:pt x="823660" y="0"/>
                  <a:pt x="1839695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57936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4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4533900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5" name="图片占位符 19"/>
          <p:cNvSpPr>
            <a:spLocks noGrp="1"/>
          </p:cNvSpPr>
          <p:nvPr>
            <p:ph type="pic" sz="quarter" idx="16"/>
          </p:nvPr>
        </p:nvSpPr>
        <p:spPr>
          <a:xfrm>
            <a:off x="8322056" y="4024086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1"/>
          </p:nvPr>
        </p:nvSpPr>
        <p:spPr>
          <a:xfrm>
            <a:off x="757936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4533900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8322056" y="1217384"/>
            <a:ext cx="3124200" cy="2298698"/>
          </a:xfrm>
          <a:blipFill>
            <a:blip r:embed="rId2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天空, 围栏, 草, 户外&#10;&#10;描述已自动生成"/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0"/>
          <a:stretch>
            <a:fillRect/>
          </a:stretch>
        </p:blipFill>
        <p:spPr>
          <a:xfrm>
            <a:off x="-2" y="719"/>
            <a:ext cx="12192000" cy="595208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3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2" y="4775854"/>
            <a:ext cx="12344402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4949109" y="4083597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-356489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占位符 21"/>
          <p:cNvSpPr>
            <a:spLocks noGrp="1"/>
          </p:cNvSpPr>
          <p:nvPr>
            <p:ph type="body" sz="quarter" idx="10" hasCustomPrompt="1"/>
          </p:nvPr>
        </p:nvSpPr>
        <p:spPr>
          <a:xfrm>
            <a:off x="1822855" y="2867039"/>
            <a:ext cx="8546282" cy="769441"/>
          </a:xfrm>
        </p:spPr>
        <p:txBody>
          <a:bodyPr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altLang="zh-CN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59" y="912696"/>
            <a:ext cx="8546282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谢谢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4096703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393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Arial</a:t>
            </a:r>
            <a:endParaRPr kumimoji="0" lang="en-US" altLang="zh-CN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/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/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/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  <a:endParaRPr lang="zh-CN" alt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1828" y="18322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1828" y="310885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1828" y="438544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2210" y="174687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2210" y="3024712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2210" y="4302551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0590" y="189007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0590" y="316791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0590" y="444575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9279" y="1271259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6479279" y="2547847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479279" y="3824435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479279" y="5101024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9661" y="1185864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5669661" y="2463703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5669661" y="3741542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>
            <a:off x="5669661" y="5019381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>
            <p:ph type="body" sz="quarter" idx="10" hasCustomPrompt="1"/>
          </p:nvPr>
        </p:nvSpPr>
        <p:spPr>
          <a:xfrm>
            <a:off x="6988041" y="132906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>
            <p:ph type="body" sz="quarter" idx="11" hasCustomPrompt="1"/>
          </p:nvPr>
        </p:nvSpPr>
        <p:spPr>
          <a:xfrm>
            <a:off x="6988041" y="260690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>
            <p:ph type="body" sz="quarter" idx="12" hasCustomPrompt="1"/>
          </p:nvPr>
        </p:nvSpPr>
        <p:spPr>
          <a:xfrm>
            <a:off x="6988041" y="3884741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>
            <p:ph type="body" sz="quarter" idx="13" hasCustomPrompt="1"/>
          </p:nvPr>
        </p:nvSpPr>
        <p:spPr>
          <a:xfrm>
            <a:off x="6988041" y="5162580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 userDrawn="1"/>
        </p:nvSpPr>
        <p:spPr>
          <a:xfrm rot="5400000">
            <a:off x="532472" y="140771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396649" y="2488490"/>
            <a:ext cx="2031325" cy="1569661"/>
            <a:chOff x="5560165" y="517"/>
            <a:chExt cx="2031325" cy="1569661"/>
          </a:xfrm>
        </p:grpSpPr>
        <p:sp>
          <p:nvSpPr>
            <p:cNvPr id="9" name="文本框 8"/>
            <p:cNvSpPr txBox="1"/>
            <p:nvPr/>
          </p:nvSpPr>
          <p:spPr>
            <a:xfrm>
              <a:off x="5560165" y="517"/>
              <a:ext cx="203132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560165" y="1200846"/>
              <a:ext cx="20313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spc="600">
                  <a:solidFill>
                    <a:schemeClr val="bg1"/>
                  </a:solidFill>
                  <a:latin typeface="+mj-ea"/>
                </a:rPr>
                <a:t>CONTENT</a:t>
              </a:r>
              <a:endParaRPr lang="zh-CN" altLang="en-US" b="1" spc="60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11" name="矩形 10"/>
          <p:cNvSpPr/>
          <p:nvPr userDrawn="1"/>
        </p:nvSpPr>
        <p:spPr>
          <a:xfrm>
            <a:off x="6476109" y="94145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666491" y="856063"/>
            <a:ext cx="809618" cy="809618"/>
            <a:chOff x="5237396" y="1107433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6" name="矩形: 圆角 15"/>
            <p:cNvSpPr/>
            <p:nvPr/>
          </p:nvSpPr>
          <p:spPr>
            <a:xfrm>
              <a:off x="5237396" y="1107433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92654" y="1192828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01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6476109" y="2029222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666491" y="1945078"/>
            <a:ext cx="809618" cy="809618"/>
            <a:chOff x="5237396" y="2385272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19" name="矩形: 圆角 18"/>
            <p:cNvSpPr/>
            <p:nvPr/>
          </p:nvSpPr>
          <p:spPr>
            <a:xfrm>
              <a:off x="5237396" y="2385272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92654" y="2470667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02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6476109" y="3116986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 userDrawn="1"/>
        </p:nvGrpSpPr>
        <p:grpSpPr>
          <a:xfrm>
            <a:off x="5666491" y="3034093"/>
            <a:ext cx="809618" cy="809618"/>
            <a:chOff x="5237396" y="3663111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2" name="矩形: 圆角 21"/>
            <p:cNvSpPr/>
            <p:nvPr/>
          </p:nvSpPr>
          <p:spPr>
            <a:xfrm>
              <a:off x="5237396" y="3663111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292654" y="3748506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03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矩形 13"/>
          <p:cNvSpPr/>
          <p:nvPr userDrawn="1"/>
        </p:nvSpPr>
        <p:spPr>
          <a:xfrm>
            <a:off x="6476109" y="4204751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5666491" y="4123108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25" name="矩形: 圆角 24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04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文本占位符 3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984871" y="99926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工作业绩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文本占位符 3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984871" y="208827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5" name="文本占位符 3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984871" y="3177292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占位符 3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84871" y="4266307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展望未来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8" name="矩形 37"/>
          <p:cNvSpPr/>
          <p:nvPr userDrawn="1"/>
        </p:nvSpPr>
        <p:spPr>
          <a:xfrm>
            <a:off x="6476109" y="5293768"/>
            <a:ext cx="4623691" cy="646331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 userDrawn="1"/>
        </p:nvGrpSpPr>
        <p:grpSpPr>
          <a:xfrm>
            <a:off x="5666491" y="5212125"/>
            <a:ext cx="809618" cy="809618"/>
            <a:chOff x="5237396" y="4940950"/>
            <a:chExt cx="809618" cy="809618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grpSpPr>
        <p:sp>
          <p:nvSpPr>
            <p:cNvPr id="40" name="矩形: 圆角 39"/>
            <p:cNvSpPr/>
            <p:nvPr/>
          </p:nvSpPr>
          <p:spPr>
            <a:xfrm>
              <a:off x="5237396" y="4940950"/>
              <a:ext cx="809618" cy="809618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292654" y="5026345"/>
              <a:ext cx="710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</a:rPr>
                <a:t>05</a:t>
              </a:r>
              <a:endParaRPr lang="zh-CN" altLang="en-US" sz="3600" b="1">
                <a:solidFill>
                  <a:schemeClr val="accent1"/>
                </a:solidFill>
              </a:endParaRPr>
            </a:p>
          </p:txBody>
        </p:sp>
      </p:grpSp>
      <p:sp>
        <p:nvSpPr>
          <p:cNvPr id="42" name="文本占位符 3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984871" y="5355323"/>
            <a:ext cx="3829050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8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未来计划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12700" y="6130630"/>
            <a:ext cx="12204700" cy="76944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/>
        </p:nvSpPr>
        <p:spPr>
          <a:xfrm>
            <a:off x="3938259" y="1082537"/>
            <a:ext cx="4315482" cy="4042566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3647472" y="772040"/>
            <a:ext cx="4897056" cy="4587360"/>
          </a:xfrm>
          <a:custGeom>
            <a:avLst/>
            <a:gdLst>
              <a:gd name="connsiteX0" fmla="*/ 648891 w 2409825"/>
              <a:gd name="connsiteY0" fmla="*/ 2265998 h 2257425"/>
              <a:gd name="connsiteX1" fmla="*/ 87868 w 2409825"/>
              <a:gd name="connsiteY1" fmla="*/ 1942148 h 2257425"/>
              <a:gd name="connsiteX2" fmla="*/ 87868 w 2409825"/>
              <a:gd name="connsiteY2" fmla="*/ 1293495 h 2257425"/>
              <a:gd name="connsiteX3" fmla="*/ 646986 w 2409825"/>
              <a:gd name="connsiteY3" fmla="*/ 323850 h 2257425"/>
              <a:gd name="connsiteX4" fmla="*/ 1208008 w 2409825"/>
              <a:gd name="connsiteY4" fmla="*/ 0 h 2257425"/>
              <a:gd name="connsiteX5" fmla="*/ 1769031 w 2409825"/>
              <a:gd name="connsiteY5" fmla="*/ 323850 h 2257425"/>
              <a:gd name="connsiteX6" fmla="*/ 2329101 w 2409825"/>
              <a:gd name="connsiteY6" fmla="*/ 1293495 h 2257425"/>
              <a:gd name="connsiteX7" fmla="*/ 2329101 w 2409825"/>
              <a:gd name="connsiteY7" fmla="*/ 1942148 h 2257425"/>
              <a:gd name="connsiteX8" fmla="*/ 1768078 w 2409825"/>
              <a:gd name="connsiteY8" fmla="*/ 2265998 h 2257425"/>
              <a:gd name="connsiteX9" fmla="*/ 648891 w 2409825"/>
              <a:gd name="connsiteY9" fmla="*/ 2265998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9825" h="2257425">
                <a:moveTo>
                  <a:pt x="648891" y="2265998"/>
                </a:moveTo>
                <a:cubicBezTo>
                  <a:pt x="414576" y="2265998"/>
                  <a:pt x="205026" y="2145030"/>
                  <a:pt x="87868" y="1942148"/>
                </a:cubicBezTo>
                <a:cubicBezTo>
                  <a:pt x="-29289" y="1739265"/>
                  <a:pt x="-29289" y="1496378"/>
                  <a:pt x="87868" y="1293495"/>
                </a:cubicBezTo>
                <a:lnTo>
                  <a:pt x="646986" y="323850"/>
                </a:lnTo>
                <a:cubicBezTo>
                  <a:pt x="764143" y="120968"/>
                  <a:pt x="973693" y="0"/>
                  <a:pt x="1208008" y="0"/>
                </a:cubicBezTo>
                <a:cubicBezTo>
                  <a:pt x="1442323" y="0"/>
                  <a:pt x="1651873" y="120968"/>
                  <a:pt x="1769031" y="323850"/>
                </a:cubicBezTo>
                <a:lnTo>
                  <a:pt x="2329101" y="1293495"/>
                </a:lnTo>
                <a:cubicBezTo>
                  <a:pt x="2446258" y="1496378"/>
                  <a:pt x="2446258" y="1739265"/>
                  <a:pt x="2329101" y="1942148"/>
                </a:cubicBezTo>
                <a:cubicBezTo>
                  <a:pt x="2211943" y="2145030"/>
                  <a:pt x="2002393" y="2265998"/>
                  <a:pt x="1768078" y="2265998"/>
                </a:cubicBezTo>
                <a:lnTo>
                  <a:pt x="648891" y="2265998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81687" y="1495966"/>
            <a:ext cx="2028626" cy="1862048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11500" b="1" kern="1200" noProof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1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</a:t>
            </a:r>
            <a:endParaRPr kumimoji="0" lang="zh-CN" altLang="en-US" sz="11500" b="1" i="0" u="none" strike="noStrike" kern="1200" cap="none" spc="0" normalizeH="0" baseline="0" noProof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46600" y="3283006"/>
            <a:ext cx="3098800" cy="70788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4000" b="1" kern="1200" noProof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+mn-cs"/>
              </a:rPr>
              <a:t>工作业绩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7" name="文本占位符 15"/>
          <p:cNvSpPr>
            <a:spLocks noGrp="1"/>
          </p:cNvSpPr>
          <p:nvPr>
            <p:ph type="body" sz="quarter" idx="12" hasCustomPrompt="1"/>
          </p:nvPr>
        </p:nvSpPr>
        <p:spPr>
          <a:xfrm>
            <a:off x="4546600" y="4022564"/>
            <a:ext cx="3098800" cy="400110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2000" kern="1200" noProof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Add Text Here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984248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4641850" y="3657600"/>
            <a:ext cx="2908300" cy="218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299452" y="3657600"/>
            <a:ext cx="2908300" cy="218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片占位符 2"/>
          <p:cNvSpPr>
            <a:spLocks noGrp="1"/>
          </p:cNvSpPr>
          <p:nvPr userDrawn="1">
            <p:ph type="pic" sz="quarter" idx="11"/>
          </p:nvPr>
        </p:nvSpPr>
        <p:spPr>
          <a:xfrm>
            <a:off x="984248" y="1718732"/>
            <a:ext cx="2908300" cy="193833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2"/>
          <p:cNvSpPr>
            <a:spLocks noGrp="1"/>
          </p:cNvSpPr>
          <p:nvPr userDrawn="1">
            <p:ph type="pic" sz="quarter" idx="12"/>
          </p:nvPr>
        </p:nvSpPr>
        <p:spPr>
          <a:xfrm>
            <a:off x="4641850" y="1718731"/>
            <a:ext cx="2908300" cy="19383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  <p:sp>
        <p:nvSpPr>
          <p:cNvPr id="13" name="图片占位符 2"/>
          <p:cNvSpPr>
            <a:spLocks noGrp="1"/>
          </p:cNvSpPr>
          <p:nvPr userDrawn="1">
            <p:ph type="pic" sz="quarter" idx="13"/>
          </p:nvPr>
        </p:nvSpPr>
        <p:spPr>
          <a:xfrm>
            <a:off x="8299452" y="1718731"/>
            <a:ext cx="2908300" cy="19383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3846286"/>
            <a:ext cx="12192000" cy="30117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4"/>
          <p:cNvSpPr/>
          <p:nvPr userDrawn="1"/>
        </p:nvSpPr>
        <p:spPr>
          <a:xfrm>
            <a:off x="620487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3487058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6353629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/>
        </p:nvSpPr>
        <p:spPr>
          <a:xfrm>
            <a:off x="9220200" y="1752498"/>
            <a:ext cx="2351314" cy="4064000"/>
          </a:xfrm>
          <a:prstGeom prst="roundRect">
            <a:avLst>
              <a:gd name="adj" fmla="val 86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1135744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4002315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6868886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4"/>
          </p:nvPr>
        </p:nvSpPr>
        <p:spPr>
          <a:xfrm>
            <a:off x="9735457" y="2138992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 l="-4000" r="-4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版式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0" y="926446"/>
            <a:ext cx="12192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238125"/>
            <a:ext cx="542925" cy="6883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0" y="349251"/>
            <a:ext cx="4772025" cy="523220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请输入你的标题或观点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 flipH="1">
            <a:off x="5573486" y="1377043"/>
            <a:ext cx="5945414" cy="4597400"/>
          </a:xfrm>
          <a:prstGeom prst="rect">
            <a:avLst/>
          </a:prstGeom>
          <a:blipFill dpi="0" rotWithShape="1">
            <a:blip r:embed="rId2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5573713" y="1377043"/>
            <a:ext cx="5945187" cy="4597400"/>
          </a:xfrm>
          <a:blipFill dpi="0" rotWithShape="1">
            <a:blip r:embed="rId2">
              <a:grayscl/>
            </a:blip>
            <a:srcRect/>
            <a:stretch>
              <a:fillRect l="-4000" r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158CB-212E-4EF4-8224-C37F6C1149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0541-B1B0-44D0-ADD5-50940B1BB7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22860" y="1377564"/>
            <a:ext cx="8546282" cy="583565"/>
          </a:xfrm>
        </p:spPr>
        <p:txBody>
          <a:bodyPr/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耗材（设备）名称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4978400" y="4129360"/>
            <a:ext cx="2239092" cy="645160"/>
          </a:xfrm>
        </p:spPr>
        <p:txBody>
          <a:bodyPr/>
          <a:lstStyle/>
          <a:p>
            <a:r>
              <a:rPr lang="zh-CN" altLang="en-US" sz="1800" dirty="0"/>
              <a:t>汇报公司：</a:t>
            </a:r>
            <a:endParaRPr lang="zh-CN" altLang="en-US" sz="1800" dirty="0"/>
          </a:p>
          <a:p>
            <a:endParaRPr lang="zh-CN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7035800" y="1329055"/>
            <a:ext cx="3997325" cy="337185"/>
          </a:xfrm>
        </p:spPr>
        <p:txBody>
          <a:bodyPr wrap="square"/>
          <a:lstStyle/>
          <a:p>
            <a:r>
              <a:rPr lang="zh-CN" altLang="zh-CN" sz="1600" dirty="0"/>
              <a:t>产品照片、产品认证、产地及进出口情况</a:t>
            </a:r>
            <a:endParaRPr lang="zh-CN" altLang="zh-CN" sz="1600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6988041" y="2606902"/>
            <a:ext cx="3829050" cy="337185"/>
          </a:xfrm>
        </p:spPr>
        <p:txBody>
          <a:bodyPr/>
          <a:lstStyle/>
          <a:p>
            <a:r>
              <a:rPr lang="zh-CN" altLang="zh-CN" sz="1600" dirty="0"/>
              <a:t>医用耗材市场占有率情况</a:t>
            </a:r>
            <a:endParaRPr lang="zh-CN" altLang="zh-CN" sz="1600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6988041" y="3884741"/>
            <a:ext cx="3829050" cy="337185"/>
          </a:xfrm>
        </p:spPr>
        <p:txBody>
          <a:bodyPr/>
          <a:lstStyle/>
          <a:p>
            <a:r>
              <a:rPr lang="zh-CN" altLang="zh-CN" sz="1600" dirty="0"/>
              <a:t>供货价格、</a:t>
            </a:r>
            <a:r>
              <a:rPr lang="zh-CN" altLang="en-US" sz="1600" dirty="0">
                <a:sym typeface="+mn-ea"/>
              </a:rPr>
              <a:t>产品资质及质量可靠性</a:t>
            </a:r>
            <a:endParaRPr lang="zh-CN" altLang="zh-CN" sz="1600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/>
          </p:nvPr>
        </p:nvSpPr>
        <p:spPr>
          <a:xfrm>
            <a:off x="6988175" y="5162550"/>
            <a:ext cx="4044315" cy="337185"/>
          </a:xfrm>
        </p:spPr>
        <p:txBody>
          <a:bodyPr wrap="square"/>
          <a:lstStyle/>
          <a:p>
            <a:r>
              <a:rPr lang="zh-CN" altLang="en-US" sz="1600" dirty="0"/>
              <a:t>临床效果、安全、方便性评价、服务信誉</a:t>
            </a:r>
            <a:endParaRPr lang="zh-CN" altLang="en-US" sz="1600" dirty="0"/>
          </a:p>
        </p:txBody>
      </p:sp>
      <p:sp>
        <p:nvSpPr>
          <p:cNvPr id="34" name="文本框 33"/>
          <p:cNvSpPr txBox="1"/>
          <p:nvPr/>
        </p:nvSpPr>
        <p:spPr>
          <a:xfrm>
            <a:off x="13139746" y="1394370"/>
            <a:ext cx="218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工作业绩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3139745" y="2683447"/>
            <a:ext cx="218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亮点经验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3139745" y="3922530"/>
            <a:ext cx="218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问题分析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139745" y="5288325"/>
            <a:ext cx="218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未来计划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706755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产品照片、产品认证、产地及进出口情况</a:t>
            </a:r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706755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医用耗材市场占有率情况</a:t>
            </a:r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706755"/>
          </a:xfrm>
        </p:spPr>
        <p:txBody>
          <a:bodyPr wrap="square"/>
          <a:lstStyle/>
          <a:p>
            <a:r>
              <a:rPr altLang="zh-CN" sz="2000" dirty="0">
                <a:sym typeface="+mn-ea"/>
              </a:rPr>
              <a:t>供货价格、</a:t>
            </a:r>
            <a:r>
              <a:rPr sz="2000" dirty="0">
                <a:sym typeface="+mn-ea"/>
              </a:rPr>
              <a:t>产品资质及质量可靠性</a:t>
            </a:r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90550" y="349250"/>
            <a:ext cx="5358130" cy="1014730"/>
          </a:xfrm>
        </p:spPr>
        <p:txBody>
          <a:bodyPr wrap="square"/>
          <a:lstStyle/>
          <a:p>
            <a:r>
              <a:rPr sz="2000" dirty="0">
                <a:sym typeface="+mn-ea"/>
              </a:rPr>
              <a:t>临床效果、安全、方便性评价、服务信誉</a:t>
            </a:r>
            <a:endParaRPr lang="zh-CN" altLang="en-US" sz="2000" dirty="0"/>
          </a:p>
          <a:p>
            <a:endParaRPr lang="zh-CN" altLang="zh-CN" sz="2000" dirty="0"/>
          </a:p>
          <a:p>
            <a:endParaRPr lang="zh-CN" altLang="en-US" sz="2000" dirty="0"/>
          </a:p>
        </p:txBody>
      </p:sp>
      <p:pic>
        <p:nvPicPr>
          <p:cNvPr id="9" name="图形 8" descr="信号塔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17" y="1978403"/>
            <a:ext cx="667046" cy="6670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81707" y="271684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信息化不足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0342" y="3140881"/>
            <a:ext cx="2743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耗材采购与供应商系统互通互联，</a:t>
            </a:r>
            <a:r>
              <a:rPr lang="zh-CN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内部供应与使用环节管理没有完全实现信息化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谢谢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WPS 演示</Application>
  <PresentationFormat>宽屏</PresentationFormat>
  <Paragraphs>54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</vt:lpstr>
      <vt:lpstr>Segoe UI Light</vt:lpstr>
      <vt:lpstr>Century Gothic</vt:lpstr>
      <vt:lpstr>Segoe UI Light</vt:lpstr>
      <vt:lpstr>Arial Unicode MS</vt:lpstr>
      <vt:lpstr>等线</vt:lpstr>
      <vt:lpstr>Segoe Print</vt:lpstr>
      <vt:lpstr>Office 主题​​</vt:lpstr>
      <vt:lpstr>1_OfficePLUS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Zhenyu Xu</dc:creator>
  <cp:lastModifiedBy>贾炳泉</cp:lastModifiedBy>
  <cp:revision>102</cp:revision>
  <dcterms:created xsi:type="dcterms:W3CDTF">2019-07-26T03:20:00Z</dcterms:created>
  <dcterms:modified xsi:type="dcterms:W3CDTF">2020-07-24T08:33:57Z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t-zhenxu@microsoft.com</vt:lpwstr>
  </property>
  <property fmtid="{D5CDD505-2E9C-101B-9397-08002B2CF9AE}" pid="5" name="MSIP_Label_f42aa342-8706-4288-bd11-ebb85995028c_SetDate">
    <vt:lpwstr>2019-07-26T03:54:22.9434885Z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c6c83129-e260-4e7e-a13c-00cd4ae7ec28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KSOProductBuildVer">
    <vt:lpwstr>2052-10.8.0.6423</vt:lpwstr>
  </property>
</Properties>
</file>